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359" r:id="rId4"/>
    <p:sldId id="327" r:id="rId5"/>
    <p:sldId id="339" r:id="rId6"/>
    <p:sldId id="358" r:id="rId7"/>
    <p:sldId id="331" r:id="rId8"/>
    <p:sldId id="332" r:id="rId9"/>
    <p:sldId id="333" r:id="rId10"/>
    <p:sldId id="334" r:id="rId11"/>
    <p:sldId id="321" r:id="rId12"/>
    <p:sldId id="335" r:id="rId13"/>
    <p:sldId id="336" r:id="rId14"/>
    <p:sldId id="366" r:id="rId15"/>
    <p:sldId id="337" r:id="rId16"/>
    <p:sldId id="340" r:id="rId17"/>
    <p:sldId id="347" r:id="rId18"/>
    <p:sldId id="341" r:id="rId19"/>
    <p:sldId id="343" r:id="rId20"/>
    <p:sldId id="338" r:id="rId21"/>
    <p:sldId id="360" r:id="rId22"/>
    <p:sldId id="368" r:id="rId23"/>
    <p:sldId id="361" r:id="rId24"/>
    <p:sldId id="364" r:id="rId25"/>
    <p:sldId id="362" r:id="rId26"/>
    <p:sldId id="363" r:id="rId27"/>
    <p:sldId id="367" r:id="rId28"/>
    <p:sldId id="3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88" autoAdjust="0"/>
  </p:normalViewPr>
  <p:slideViewPr>
    <p:cSldViewPr>
      <p:cViewPr varScale="1">
        <p:scale>
          <a:sx n="81" d="100"/>
          <a:sy n="81" d="100"/>
        </p:scale>
        <p:origin x="14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esentations\Risk%20Landscape%20-%20TN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Sheet2!$E$25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44450">
                <a:solidFill>
                  <a:srgbClr val="C00000"/>
                </a:solidFill>
              </a:ln>
              <a:effectLst/>
            </c:spPr>
          </c:marker>
          <c:xVal>
            <c:numRef>
              <c:f>Sheet2!$D$26:$D$30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xVal>
          <c:yVal>
            <c:numRef>
              <c:f>Sheet2!$E$26:$E$30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6507584"/>
        <c:axId val="1956503232"/>
      </c:scatterChart>
      <c:valAx>
        <c:axId val="1956507584"/>
        <c:scaling>
          <c:orientation val="minMax"/>
          <c:max val="4.5"/>
          <c:min val="0.5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6503232"/>
        <c:crosses val="autoZero"/>
        <c:crossBetween val="midCat"/>
      </c:valAx>
      <c:valAx>
        <c:axId val="19565032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6507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066A7-CBC2-4C6F-9858-6FEA96C67927}" type="datetimeFigureOut">
              <a:rPr lang="en-NZ" smtClean="0"/>
              <a:t>15/01/2019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D399-FC6D-48A8-B692-FEF5C44501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915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D399-FC6D-48A8-B692-FEF5C4450105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88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643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551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270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031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846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482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401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168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442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062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499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851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027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697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36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72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289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24750" y="4762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266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129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38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400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68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38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230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719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AE01-65F2-4811-94BD-52ABE28B7690}" type="datetimeFigureOut">
              <a:rPr lang="en-NZ" smtClean="0"/>
              <a:t>15/01/2019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2E8A-0B7E-45FD-9566-1BF1CBA0B41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6890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9" r:id="rId24"/>
    <p:sldLayoutId id="2147483682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iarmfs.com/tag/iso-31000-2009-risk-management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2132856"/>
            <a:ext cx="5616832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NZ" dirty="0"/>
              <a:t/>
            </a:r>
            <a:br>
              <a:rPr lang="en-NZ" dirty="0"/>
            </a:br>
            <a:r>
              <a:rPr lang="en-NZ" sz="3600" dirty="0"/>
              <a:t> NZISM Wellington Branch </a:t>
            </a:r>
            <a:r>
              <a:rPr lang="en-NZ" sz="3600" dirty="0" smtClean="0"/>
              <a:t/>
            </a:r>
            <a:br>
              <a:rPr lang="en-NZ" sz="3600" dirty="0" smtClean="0"/>
            </a:br>
            <a:r>
              <a:rPr lang="en-NZ" sz="3600" dirty="0" smtClean="0"/>
              <a:t/>
            </a:r>
            <a:br>
              <a:rPr lang="en-NZ" sz="3600" dirty="0" smtClean="0"/>
            </a:br>
            <a:r>
              <a:rPr lang="en-NZ" sz="3600" dirty="0" smtClean="0"/>
              <a:t>Knowing your risk management landscape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5078758"/>
            <a:ext cx="4268882" cy="474256"/>
          </a:xfrm>
        </p:spPr>
        <p:txBody>
          <a:bodyPr>
            <a:normAutofit/>
          </a:bodyPr>
          <a:lstStyle/>
          <a:p>
            <a:pPr algn="r"/>
            <a:r>
              <a:rPr lang="en-NZ" sz="1400" dirty="0" smtClean="0">
                <a:solidFill>
                  <a:schemeClr val="tx1"/>
                </a:solidFill>
              </a:rPr>
              <a:t>Prepared by: Michael Jones | </a:t>
            </a:r>
            <a:r>
              <a:rPr lang="en-NZ" sz="1400" dirty="0" smtClean="0">
                <a:solidFill>
                  <a:schemeClr val="tx1"/>
                </a:solidFill>
              </a:rPr>
              <a:t>January 2019</a:t>
            </a:r>
            <a:r>
              <a:rPr lang="en-NZ" sz="1400" dirty="0" smtClean="0">
                <a:solidFill>
                  <a:schemeClr val="tx1"/>
                </a:solidFill>
              </a:rPr>
              <a:t> </a:t>
            </a:r>
            <a:r>
              <a:rPr lang="en-NZ" sz="1400" dirty="0" smtClean="0">
                <a:solidFill>
                  <a:schemeClr val="tx1"/>
                </a:solidFill>
              </a:rPr>
              <a:t>| Version </a:t>
            </a:r>
            <a:r>
              <a:rPr lang="en-NZ" sz="1400" dirty="0" smtClean="0">
                <a:solidFill>
                  <a:schemeClr val="tx1"/>
                </a:solidFill>
              </a:rPr>
              <a:t>1.0</a:t>
            </a:r>
            <a:endParaRPr lang="en-NZ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3d surface contou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13976" b="40383"/>
          <a:stretch/>
        </p:blipFill>
        <p:spPr bwMode="auto">
          <a:xfrm>
            <a:off x="539552" y="3876940"/>
            <a:ext cx="3096344" cy="16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Then we need to…</a:t>
            </a:r>
          </a:p>
          <a:p>
            <a:pPr marL="0" indent="0">
              <a:buNone/>
            </a:pPr>
            <a:endParaRPr lang="en-NZ" dirty="0"/>
          </a:p>
          <a:p>
            <a:pPr marL="457200" indent="-457200">
              <a:buFont typeface="+mj-lt"/>
              <a:buAutoNum type="arabicPeriod" startAt="2"/>
            </a:pPr>
            <a:r>
              <a:rPr lang="en-NZ" dirty="0" smtClean="0"/>
              <a:t>Identify the </a:t>
            </a:r>
            <a:r>
              <a:rPr lang="en-NZ" b="1" dirty="0" smtClean="0"/>
              <a:t>controls</a:t>
            </a:r>
            <a:r>
              <a:rPr lang="en-NZ" dirty="0" smtClean="0"/>
              <a:t> already in place or will be introduced to manage (treat/mitigate) the identified hazard(s)</a:t>
            </a:r>
          </a:p>
          <a:p>
            <a:pPr marL="457200" indent="-457200">
              <a:buFont typeface="+mj-lt"/>
              <a:buAutoNum type="arabicPeriod" startAt="2"/>
            </a:pPr>
            <a:endParaRPr lang="en-NZ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10</a:t>
            </a:fld>
            <a:endParaRPr lang="en-NZ" dirty="0"/>
          </a:p>
        </p:txBody>
      </p:sp>
      <p:sp>
        <p:nvSpPr>
          <p:cNvPr id="30" name="Down Arrow Callout 29"/>
          <p:cNvSpPr/>
          <p:nvPr/>
        </p:nvSpPr>
        <p:spPr>
          <a:xfrm>
            <a:off x="5868144" y="1556792"/>
            <a:ext cx="2520280" cy="1003250"/>
          </a:xfrm>
          <a:prstGeom prst="downArrowCallou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Task</a:t>
            </a: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39" y="2780928"/>
            <a:ext cx="3324689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 txBox="1">
            <a:spLocks/>
          </p:cNvSpPr>
          <p:nvPr/>
        </p:nvSpPr>
        <p:spPr>
          <a:xfrm>
            <a:off x="468369" y="404664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/>
              <a:t>Hierarchy of control measures</a:t>
            </a:r>
          </a:p>
        </p:txBody>
      </p:sp>
      <p:pic>
        <p:nvPicPr>
          <p:cNvPr id="1028" name="Picture 4" descr="https://at-pac.com/wp-content/uploads/2016/10/hierarchy-of-controls-1024x6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4398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83568" y="1742642"/>
            <a:ext cx="8237220" cy="4278646"/>
            <a:chOff x="683568" y="1749922"/>
            <a:chExt cx="8237220" cy="4278646"/>
          </a:xfrm>
        </p:grpSpPr>
        <p:pic>
          <p:nvPicPr>
            <p:cNvPr id="17" name="Picture 16"/>
            <p:cNvPicPr/>
            <p:nvPr/>
          </p:nvPicPr>
          <p:blipFill rotWithShape="1">
            <a:blip r:embed="rId2"/>
            <a:srcRect l="18389" t="34104" r="17583" b="13446"/>
            <a:stretch/>
          </p:blipFill>
          <p:spPr bwMode="auto">
            <a:xfrm>
              <a:off x="683568" y="1749922"/>
              <a:ext cx="8237220" cy="42786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363852" y="1821913"/>
              <a:ext cx="0" cy="136532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26491" y="3160909"/>
              <a:ext cx="0" cy="69485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85989" y="3808382"/>
              <a:ext cx="0" cy="137929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363852" y="3175268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523350" y="3828702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10749" y="3175268"/>
              <a:ext cx="0" cy="6703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79624" y="3175268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91640" y="3843061"/>
              <a:ext cx="11518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363852" y="3819520"/>
              <a:ext cx="0" cy="136815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665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Types of controls to be considered</a:t>
            </a:r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12</a:t>
            </a:fld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 rot="2158156">
            <a:off x="6694588" y="2227573"/>
            <a:ext cx="19855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Lock-out/tag-out</a:t>
            </a:r>
          </a:p>
          <a:p>
            <a:pPr algn="ctr"/>
            <a:r>
              <a:rPr lang="en-NZ" sz="1200" dirty="0" smtClean="0"/>
              <a:t>Work permit</a:t>
            </a:r>
          </a:p>
          <a:p>
            <a:pPr algn="ctr"/>
            <a:r>
              <a:rPr lang="en-NZ" sz="1200" dirty="0" smtClean="0"/>
              <a:t>Fail safe designs</a:t>
            </a:r>
          </a:p>
          <a:p>
            <a:pPr algn="ctr"/>
            <a:r>
              <a:rPr lang="en-NZ" sz="1200" dirty="0" smtClean="0"/>
              <a:t>Physically engineered isolations etc.</a:t>
            </a:r>
            <a:endParaRPr lang="en-NZ" sz="1200" dirty="0"/>
          </a:p>
        </p:txBody>
      </p:sp>
      <p:sp>
        <p:nvSpPr>
          <p:cNvPr id="25" name="TextBox 24"/>
          <p:cNvSpPr txBox="1"/>
          <p:nvPr/>
        </p:nvSpPr>
        <p:spPr>
          <a:xfrm rot="2215315">
            <a:off x="3408668" y="3440523"/>
            <a:ext cx="4346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Isolation – covers, barriers</a:t>
            </a:r>
          </a:p>
          <a:p>
            <a:pPr algn="ctr"/>
            <a:r>
              <a:rPr lang="en-NZ" sz="1200" dirty="0" smtClean="0"/>
              <a:t>Engineering controls – guarding, micro-switches, alarms, etc.</a:t>
            </a:r>
            <a:endParaRPr lang="en-NZ" sz="1200" dirty="0"/>
          </a:p>
        </p:txBody>
      </p:sp>
      <p:sp>
        <p:nvSpPr>
          <p:cNvPr id="26" name="TextBox 25"/>
          <p:cNvSpPr txBox="1"/>
          <p:nvPr/>
        </p:nvSpPr>
        <p:spPr>
          <a:xfrm rot="2266436">
            <a:off x="2992388" y="4045358"/>
            <a:ext cx="23016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Personal Protective Equipment, Administrative controls,</a:t>
            </a:r>
          </a:p>
          <a:p>
            <a:pPr algn="ctr"/>
            <a:r>
              <a:rPr lang="en-NZ" sz="1200" dirty="0" smtClean="0"/>
              <a:t>Safety signage, etc.</a:t>
            </a:r>
            <a:endParaRPr lang="en-NZ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86029" y="1064477"/>
            <a:ext cx="745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As the inherent (uncontrolled) risk </a:t>
            </a:r>
            <a:r>
              <a:rPr lang="en-NZ" dirty="0"/>
              <a:t>level </a:t>
            </a:r>
            <a:r>
              <a:rPr lang="en-NZ" dirty="0" smtClean="0"/>
              <a:t>increases, the robustness of the controls should also increase.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6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We then need to…</a:t>
            </a:r>
          </a:p>
          <a:p>
            <a:pPr marL="0" indent="0">
              <a:buNone/>
            </a:pPr>
            <a:endParaRPr lang="en-NZ" dirty="0"/>
          </a:p>
          <a:p>
            <a:pPr marL="457200" indent="-457200">
              <a:buFont typeface="+mj-lt"/>
              <a:buAutoNum type="arabicPeriod" startAt="3"/>
            </a:pPr>
            <a:r>
              <a:rPr lang="en-NZ" dirty="0" smtClean="0"/>
              <a:t>Re-assess </a:t>
            </a:r>
            <a:r>
              <a:rPr lang="en-NZ" dirty="0"/>
              <a:t>the risk of the task </a:t>
            </a:r>
            <a:r>
              <a:rPr lang="en-NZ" dirty="0" smtClean="0"/>
              <a:t>with the controls being </a:t>
            </a:r>
            <a:r>
              <a:rPr lang="en-NZ" dirty="0"/>
              <a:t>in </a:t>
            </a:r>
            <a:r>
              <a:rPr lang="en-NZ" dirty="0" smtClean="0"/>
              <a:t>place.  This is the </a:t>
            </a:r>
            <a:r>
              <a:rPr lang="en-NZ" b="1" dirty="0" smtClean="0">
                <a:solidFill>
                  <a:srgbClr val="FF0000"/>
                </a:solidFill>
              </a:rPr>
              <a:t>residual risk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13</a:t>
            </a:fld>
            <a:endParaRPr lang="en-NZ" dirty="0"/>
          </a:p>
        </p:txBody>
      </p:sp>
      <p:grpSp>
        <p:nvGrpSpPr>
          <p:cNvPr id="2" name="Group 1"/>
          <p:cNvGrpSpPr/>
          <p:nvPr/>
        </p:nvGrpSpPr>
        <p:grpSpPr>
          <a:xfrm>
            <a:off x="5436096" y="1556792"/>
            <a:ext cx="3325461" cy="3600400"/>
            <a:chOff x="5436096" y="1556792"/>
            <a:chExt cx="3325461" cy="3600400"/>
          </a:xfrm>
        </p:grpSpPr>
        <p:grpSp>
          <p:nvGrpSpPr>
            <p:cNvPr id="15" name="Group 14"/>
            <p:cNvGrpSpPr/>
            <p:nvPr/>
          </p:nvGrpSpPr>
          <p:grpSpPr>
            <a:xfrm>
              <a:off x="5436096" y="2560042"/>
              <a:ext cx="3325461" cy="2597150"/>
              <a:chOff x="5436096" y="2560042"/>
              <a:chExt cx="3325461" cy="259715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436096" y="2564904"/>
                <a:ext cx="3325461" cy="2592288"/>
                <a:chOff x="5436096" y="2564904"/>
                <a:chExt cx="3325461" cy="2592288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36096" y="2564904"/>
                  <a:ext cx="3325461" cy="2592288"/>
                </a:xfrm>
                <a:prstGeom prst="rect">
                  <a:avLst/>
                </a:prstGeom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5436096" y="4725144"/>
                  <a:ext cx="86409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</p:grpSp>
          <p:sp>
            <p:nvSpPr>
              <p:cNvPr id="23" name="Oval 22"/>
              <p:cNvSpPr/>
              <p:nvPr/>
            </p:nvSpPr>
            <p:spPr>
              <a:xfrm>
                <a:off x="7668344" y="2780928"/>
                <a:ext cx="720080" cy="648072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/>
                  <a:t>Hazard</a:t>
                </a:r>
                <a:endParaRPr lang="en-NZ" sz="8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948264" y="2560042"/>
                <a:ext cx="864096" cy="67723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/>
                  <a:t>Hazard</a:t>
                </a:r>
                <a:endParaRPr lang="en-NZ" sz="800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971611" y="2884182"/>
                <a:ext cx="715472" cy="60522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/>
                  <a:t>Hazard</a:t>
                </a:r>
                <a:endParaRPr lang="en-NZ" sz="8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687082" y="3131823"/>
                <a:ext cx="608129" cy="50405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dirty="0" smtClean="0"/>
                  <a:t>Hazard</a:t>
                </a:r>
                <a:endParaRPr lang="en-NZ" sz="6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278938" y="3238422"/>
                <a:ext cx="461413" cy="33459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dirty="0" smtClean="0"/>
                  <a:t>Haz.</a:t>
                </a:r>
                <a:endParaRPr lang="en-NZ" sz="600" dirty="0"/>
              </a:p>
            </p:txBody>
          </p:sp>
        </p:grpSp>
        <p:sp>
          <p:nvSpPr>
            <p:cNvPr id="30" name="Down Arrow Callout 29"/>
            <p:cNvSpPr/>
            <p:nvPr/>
          </p:nvSpPr>
          <p:spPr>
            <a:xfrm>
              <a:off x="5868144" y="1556792"/>
              <a:ext cx="2520280" cy="1003250"/>
            </a:xfrm>
            <a:prstGeom prst="downArrowCallou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Task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21386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18389" t="34104" r="17583" b="13446"/>
          <a:stretch/>
        </p:blipFill>
        <p:spPr bwMode="auto">
          <a:xfrm>
            <a:off x="453390" y="1478280"/>
            <a:ext cx="8237220" cy="390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 rot="1934035">
            <a:off x="5609164" y="2183900"/>
            <a:ext cx="2664296" cy="109057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14</a:t>
            </a:fld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30468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8486" y="277356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4053" y="189648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20125347">
            <a:off x="3655833" y="3300820"/>
            <a:ext cx="2037860" cy="109057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/>
          <p:cNvSpPr txBox="1"/>
          <p:nvPr/>
        </p:nvSpPr>
        <p:spPr>
          <a:xfrm>
            <a:off x="4634972" y="40542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</a:t>
            </a:r>
            <a:endParaRPr lang="en-N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3388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</a:t>
            </a:r>
            <a:endParaRPr lang="en-N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2534" y="36998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</a:t>
            </a:r>
            <a:endParaRPr lang="en-N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2809" y="35555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</a:t>
            </a:r>
            <a:endParaRPr lang="en-N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296134">
            <a:off x="6830501" y="2246297"/>
            <a:ext cx="188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Inherent risk</a:t>
            </a:r>
            <a:endParaRPr lang="en-NZ" dirty="0"/>
          </a:p>
        </p:txBody>
      </p:sp>
      <p:sp>
        <p:nvSpPr>
          <p:cNvPr id="19" name="TextBox 18"/>
          <p:cNvSpPr txBox="1"/>
          <p:nvPr/>
        </p:nvSpPr>
        <p:spPr>
          <a:xfrm rot="19585361">
            <a:off x="3324208" y="2949194"/>
            <a:ext cx="188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Residual risk</a:t>
            </a:r>
            <a:endParaRPr lang="en-NZ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3568" y="3906524"/>
            <a:ext cx="8003232" cy="2340080"/>
            <a:chOff x="683568" y="3906524"/>
            <a:chExt cx="8003232" cy="23400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961" y="3906524"/>
              <a:ext cx="932344" cy="7403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3568" y="5877272"/>
              <a:ext cx="800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Always look out for ‘Black Swan’ events – often dismissed or under estimated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4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0" grpId="0"/>
      <p:bldP spid="11" grpId="0"/>
      <p:bldP spid="12" grpId="0"/>
      <p:bldP spid="17" grpId="0" animBg="1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/>
          <p:nvPr/>
        </p:nvPicPr>
        <p:blipFill rotWithShape="1">
          <a:blip r:embed="rId2"/>
          <a:srcRect l="18389" t="34104" r="17583" b="13446"/>
          <a:stretch/>
        </p:blipFill>
        <p:spPr bwMode="auto">
          <a:xfrm>
            <a:off x="597406" y="1644011"/>
            <a:ext cx="8237220" cy="390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15</a:t>
            </a:fld>
            <a:endParaRPr lang="en-NZ" dirty="0"/>
          </a:p>
        </p:txBody>
      </p:sp>
      <p:grpSp>
        <p:nvGrpSpPr>
          <p:cNvPr id="21" name="Group 20"/>
          <p:cNvGrpSpPr/>
          <p:nvPr/>
        </p:nvGrpSpPr>
        <p:grpSpPr>
          <a:xfrm>
            <a:off x="7259960" y="1821251"/>
            <a:ext cx="1364214" cy="587090"/>
            <a:chOff x="6844699" y="2636912"/>
            <a:chExt cx="1364214" cy="587090"/>
          </a:xfrm>
        </p:grpSpPr>
        <p:sp>
          <p:nvSpPr>
            <p:cNvPr id="15" name="TextBox 14"/>
            <p:cNvSpPr txBox="1"/>
            <p:nvPr/>
          </p:nvSpPr>
          <p:spPr>
            <a:xfrm>
              <a:off x="6844699" y="285467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>
                  <a:sym typeface="Wingdings" panose="05000000000000000000" pitchFamily="2" charset="2"/>
                </a:rPr>
                <a:t></a:t>
              </a:r>
              <a:endParaRPr lang="en-NZ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64288" y="2636912"/>
              <a:ext cx="1044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dirty="0" smtClean="0"/>
                <a:t>Inherent</a:t>
              </a:r>
              <a:endParaRPr lang="en-NZ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83968" y="44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ym typeface="Wingdings" panose="05000000000000000000" pitchFamily="2" charset="2"/>
              </a:rPr>
              <a:t></a:t>
            </a:r>
            <a:endParaRPr lang="en-NZ" dirty="0"/>
          </a:p>
        </p:txBody>
      </p:sp>
      <p:sp>
        <p:nvSpPr>
          <p:cNvPr id="22" name="TextBox 21"/>
          <p:cNvSpPr txBox="1"/>
          <p:nvPr/>
        </p:nvSpPr>
        <p:spPr>
          <a:xfrm>
            <a:off x="3310539" y="4444018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/>
              <a:t>Residual</a:t>
            </a:r>
            <a:endParaRPr lang="en-NZ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64161" y="2593433"/>
            <a:ext cx="648072" cy="504056"/>
            <a:chOff x="6156176" y="3275273"/>
            <a:chExt cx="648072" cy="504056"/>
          </a:xfrm>
        </p:grpSpPr>
        <p:sp>
          <p:nvSpPr>
            <p:cNvPr id="2" name="Oval 1"/>
            <p:cNvSpPr/>
            <p:nvPr/>
          </p:nvSpPr>
          <p:spPr>
            <a:xfrm>
              <a:off x="6156176" y="3275273"/>
              <a:ext cx="648072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6372200" y="3485322"/>
              <a:ext cx="144016" cy="13113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360744" y="3354191"/>
              <a:ext cx="144016" cy="13113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593912" y="3461735"/>
              <a:ext cx="144016" cy="13113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11" name="Straight Arrow Connector 10"/>
          <p:cNvCxnSpPr>
            <a:stCxn id="3" idx="3"/>
          </p:cNvCxnSpPr>
          <p:nvPr/>
        </p:nvCxnSpPr>
        <p:spPr>
          <a:xfrm flipH="1">
            <a:off x="6049487" y="2915409"/>
            <a:ext cx="351789" cy="3116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1"/>
            <a:endCxn id="2" idx="7"/>
          </p:cNvCxnSpPr>
          <p:nvPr/>
        </p:nvCxnSpPr>
        <p:spPr>
          <a:xfrm flipH="1">
            <a:off x="6717325" y="2223675"/>
            <a:ext cx="542635" cy="443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644060" y="2969921"/>
            <a:ext cx="648072" cy="504056"/>
            <a:chOff x="5892472" y="3575207"/>
            <a:chExt cx="648072" cy="504056"/>
          </a:xfrm>
        </p:grpSpPr>
        <p:sp>
          <p:nvSpPr>
            <p:cNvPr id="26" name="Oval 25"/>
            <p:cNvSpPr/>
            <p:nvPr/>
          </p:nvSpPr>
          <p:spPr>
            <a:xfrm>
              <a:off x="5892472" y="3575207"/>
              <a:ext cx="648072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273440" y="3656804"/>
              <a:ext cx="144016" cy="1311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5696628" y="3117297"/>
            <a:ext cx="432048" cy="369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82382" y="3183882"/>
            <a:ext cx="648072" cy="504056"/>
            <a:chOff x="5877232" y="3620732"/>
            <a:chExt cx="648072" cy="504056"/>
          </a:xfrm>
        </p:grpSpPr>
        <p:sp>
          <p:nvSpPr>
            <p:cNvPr id="28" name="Oval 27"/>
            <p:cNvSpPr/>
            <p:nvPr/>
          </p:nvSpPr>
          <p:spPr>
            <a:xfrm>
              <a:off x="5877232" y="3620732"/>
              <a:ext cx="648072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288680" y="3770909"/>
              <a:ext cx="144016" cy="1311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078412" y="3900450"/>
              <a:ext cx="144016" cy="1311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052056" y="3644429"/>
              <a:ext cx="144016" cy="1311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>
            <a:off x="5340710" y="3520308"/>
            <a:ext cx="331246" cy="2886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004384" y="3458323"/>
            <a:ext cx="648072" cy="504056"/>
            <a:chOff x="5877232" y="3620732"/>
            <a:chExt cx="648072" cy="504056"/>
          </a:xfrm>
        </p:grpSpPr>
        <p:sp>
          <p:nvSpPr>
            <p:cNvPr id="33" name="Oval 32"/>
            <p:cNvSpPr/>
            <p:nvPr/>
          </p:nvSpPr>
          <p:spPr>
            <a:xfrm>
              <a:off x="5877232" y="3620732"/>
              <a:ext cx="648072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288680" y="3770909"/>
              <a:ext cx="144016" cy="1311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078412" y="3900450"/>
              <a:ext cx="144016" cy="1311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052056" y="3644429"/>
              <a:ext cx="144016" cy="1311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H="1">
            <a:off x="4572000" y="3841740"/>
            <a:ext cx="705572" cy="6547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/>
          <p:cNvSpPr/>
          <p:nvPr/>
        </p:nvSpPr>
        <p:spPr>
          <a:xfrm rot="3056721">
            <a:off x="5273048" y="1921992"/>
            <a:ext cx="469178" cy="2022534"/>
          </a:xfrm>
          <a:prstGeom prst="leftBrace">
            <a:avLst>
              <a:gd name="adj1" fmla="val 14387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2" name="TextBox 51"/>
          <p:cNvSpPr txBox="1"/>
          <p:nvPr/>
        </p:nvSpPr>
        <p:spPr>
          <a:xfrm rot="19191880">
            <a:off x="4536713" y="2447988"/>
            <a:ext cx="13361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Controls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66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86999" y="2411068"/>
            <a:ext cx="2320867" cy="2674115"/>
            <a:chOff x="611560" y="1916832"/>
            <a:chExt cx="3024336" cy="3168352"/>
          </a:xfrm>
        </p:grpSpPr>
        <p:sp>
          <p:nvSpPr>
            <p:cNvPr id="5" name="Oval 4"/>
            <p:cNvSpPr/>
            <p:nvPr/>
          </p:nvSpPr>
          <p:spPr>
            <a:xfrm>
              <a:off x="611560" y="1916832"/>
              <a:ext cx="3024336" cy="3168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331640" y="2420888"/>
              <a:ext cx="288032" cy="2880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372974" y="2708920"/>
              <a:ext cx="542842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348251" y="4149080"/>
              <a:ext cx="487445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39127" y="2420888"/>
            <a:ext cx="2320867" cy="2736304"/>
            <a:chOff x="611560" y="1916832"/>
            <a:chExt cx="3024336" cy="3168352"/>
          </a:xfrm>
        </p:grpSpPr>
        <p:sp>
          <p:nvSpPr>
            <p:cNvPr id="11" name="Oval 10"/>
            <p:cNvSpPr/>
            <p:nvPr/>
          </p:nvSpPr>
          <p:spPr>
            <a:xfrm>
              <a:off x="611560" y="1916832"/>
              <a:ext cx="3024336" cy="3168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331640" y="2420888"/>
              <a:ext cx="288032" cy="2880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179125" y="2708920"/>
              <a:ext cx="736691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348251" y="4149080"/>
              <a:ext cx="487445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382293" y="3653225"/>
              <a:ext cx="736691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9513" y="2420888"/>
            <a:ext cx="2320867" cy="2736304"/>
            <a:chOff x="611560" y="1916832"/>
            <a:chExt cx="3024336" cy="3168352"/>
          </a:xfrm>
        </p:grpSpPr>
        <p:sp>
          <p:nvSpPr>
            <p:cNvPr id="17" name="Oval 16"/>
            <p:cNvSpPr/>
            <p:nvPr/>
          </p:nvSpPr>
          <p:spPr>
            <a:xfrm>
              <a:off x="611560" y="1916832"/>
              <a:ext cx="3024336" cy="3168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331640" y="2420888"/>
              <a:ext cx="288032" cy="2880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179125" y="2708920"/>
              <a:ext cx="736691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48251" y="4149080"/>
              <a:ext cx="487445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382293" y="3653225"/>
              <a:ext cx="736691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72942" y="2420888"/>
            <a:ext cx="2320867" cy="2736304"/>
            <a:chOff x="611560" y="1916832"/>
            <a:chExt cx="3024336" cy="3168352"/>
          </a:xfrm>
        </p:grpSpPr>
        <p:sp>
          <p:nvSpPr>
            <p:cNvPr id="23" name="Oval 22"/>
            <p:cNvSpPr/>
            <p:nvPr/>
          </p:nvSpPr>
          <p:spPr>
            <a:xfrm>
              <a:off x="611560" y="1916832"/>
              <a:ext cx="3024336" cy="3168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331640" y="2420888"/>
              <a:ext cx="288032" cy="2880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179125" y="2708920"/>
              <a:ext cx="736691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348251" y="4149080"/>
              <a:ext cx="487445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382293" y="3653225"/>
              <a:ext cx="736691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744361" y="3414177"/>
              <a:ext cx="275048" cy="2390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H="1">
            <a:off x="6725672" y="3346560"/>
            <a:ext cx="1177262" cy="659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663945" y="4231443"/>
            <a:ext cx="1460528" cy="22894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182637" y="3780727"/>
            <a:ext cx="774684" cy="8358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683720" y="2876866"/>
            <a:ext cx="1219214" cy="13716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627601" y="4733535"/>
            <a:ext cx="859714" cy="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6200000">
            <a:off x="7099361" y="3565936"/>
            <a:ext cx="265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HAZARDS</a:t>
            </a:r>
            <a:endParaRPr lang="en-NZ" dirty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381755" y="14004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NZ" sz="2000" dirty="0" smtClean="0"/>
              <a:t>Remember - risk is not static</a:t>
            </a:r>
            <a:endParaRPr lang="en-NZ" sz="200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57763" y="293000"/>
            <a:ext cx="8229600" cy="646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6567" y="2492896"/>
            <a:ext cx="6434892" cy="1005130"/>
            <a:chOff x="136567" y="2492896"/>
            <a:chExt cx="6434892" cy="1005130"/>
          </a:xfrm>
        </p:grpSpPr>
        <p:sp>
          <p:nvSpPr>
            <p:cNvPr id="75" name="Explosion 1 74"/>
            <p:cNvSpPr/>
            <p:nvPr/>
          </p:nvSpPr>
          <p:spPr>
            <a:xfrm>
              <a:off x="136567" y="2492896"/>
              <a:ext cx="1261778" cy="1005130"/>
            </a:xfrm>
            <a:prstGeom prst="irregularSeal1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>
                  <a:solidFill>
                    <a:schemeClr val="bg2">
                      <a:lumMod val="10000"/>
                    </a:schemeClr>
                  </a:solidFill>
                </a:rPr>
                <a:t>Incident</a:t>
              </a:r>
              <a:endParaRPr lang="en-NZ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77054" y="2958045"/>
              <a:ext cx="5194405" cy="38907"/>
              <a:chOff x="1377054" y="2958045"/>
              <a:chExt cx="5194405" cy="3890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>
                <a:off x="1377054" y="2958045"/>
                <a:ext cx="758017" cy="0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3204462" y="2996952"/>
                <a:ext cx="758017" cy="0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4414925" y="2958045"/>
                <a:ext cx="758017" cy="0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5813442" y="2965500"/>
                <a:ext cx="758017" cy="0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314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10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atic.bigstockphoto.com/thumbs/7/6/1/large/1676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20" y="5009844"/>
            <a:ext cx="1381185" cy="13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1570905" y="1512731"/>
            <a:ext cx="5988050" cy="4545012"/>
            <a:chOff x="1020" y="1071"/>
            <a:chExt cx="3772" cy="2863"/>
          </a:xfrm>
        </p:grpSpPr>
        <p:sp>
          <p:nvSpPr>
            <p:cNvPr id="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020" y="1207"/>
              <a:ext cx="3450" cy="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071"/>
              <a:ext cx="3454" cy="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 rot="18613694">
            <a:off x="5824421" y="400117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Controls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 rot="19422857">
            <a:off x="1594426" y="1864550"/>
            <a:ext cx="271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Layers of protection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5148064" y="6057743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James Reason’s model – anatomy of error model</a:t>
            </a:r>
            <a:endParaRPr lang="en-NZ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2628" y="1524365"/>
            <a:ext cx="8124081" cy="2985515"/>
            <a:chOff x="292628" y="1524365"/>
            <a:chExt cx="8124081" cy="2985515"/>
          </a:xfrm>
        </p:grpSpPr>
        <p:sp>
          <p:nvSpPr>
            <p:cNvPr id="10" name="TextBox 9"/>
            <p:cNvSpPr txBox="1"/>
            <p:nvPr/>
          </p:nvSpPr>
          <p:spPr>
            <a:xfrm>
              <a:off x="292628" y="1524365"/>
              <a:ext cx="2168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Audits / check sheets/observations</a:t>
              </a:r>
              <a:endParaRPr lang="en-NZ" dirty="0"/>
            </a:p>
          </p:txBody>
        </p:sp>
        <p:sp>
          <p:nvSpPr>
            <p:cNvPr id="11" name="Oval 10"/>
            <p:cNvSpPr/>
            <p:nvPr/>
          </p:nvSpPr>
          <p:spPr>
            <a:xfrm rot="19306970">
              <a:off x="1766076" y="1648591"/>
              <a:ext cx="2520280" cy="6480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Oval 12"/>
            <p:cNvSpPr/>
            <p:nvPr/>
          </p:nvSpPr>
          <p:spPr>
            <a:xfrm rot="18988832">
              <a:off x="5896429" y="3861808"/>
              <a:ext cx="2520280" cy="6480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11760" y="5723964"/>
            <a:ext cx="251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Incident reports</a:t>
            </a:r>
            <a:endParaRPr lang="en-NZ" dirty="0"/>
          </a:p>
        </p:txBody>
      </p:sp>
      <p:sp>
        <p:nvSpPr>
          <p:cNvPr id="15" name="Title 13"/>
          <p:cNvSpPr txBox="1">
            <a:spLocks/>
          </p:cNvSpPr>
          <p:nvPr/>
        </p:nvSpPr>
        <p:spPr>
          <a:xfrm>
            <a:off x="235251" y="392733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Linkage of risk with auditing and performance indicators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491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83568" y="1742642"/>
            <a:ext cx="8237220" cy="4278646"/>
            <a:chOff x="683568" y="1749922"/>
            <a:chExt cx="8237220" cy="4278646"/>
          </a:xfrm>
        </p:grpSpPr>
        <p:pic>
          <p:nvPicPr>
            <p:cNvPr id="14" name="Picture 13"/>
            <p:cNvPicPr/>
            <p:nvPr/>
          </p:nvPicPr>
          <p:blipFill rotWithShape="1">
            <a:blip r:embed="rId2"/>
            <a:srcRect l="18389" t="34104" r="17583" b="13446"/>
            <a:stretch/>
          </p:blipFill>
          <p:spPr bwMode="auto">
            <a:xfrm>
              <a:off x="683568" y="1749922"/>
              <a:ext cx="8237220" cy="42786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363852" y="1821913"/>
              <a:ext cx="0" cy="136532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26491" y="3160909"/>
              <a:ext cx="0" cy="69485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685989" y="3808382"/>
              <a:ext cx="0" cy="69485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63852" y="3175268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523350" y="3828702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70749" y="4503235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210749" y="3175268"/>
              <a:ext cx="0" cy="6703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079624" y="3175268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191640" y="3843061"/>
              <a:ext cx="11518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63852" y="3819520"/>
              <a:ext cx="0" cy="136815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18</a:t>
            </a:fld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 rot="2630516">
            <a:off x="6500521" y="2727874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Intolerable</a:t>
            </a:r>
            <a:endParaRPr lang="en-NZ" sz="1200" dirty="0"/>
          </a:p>
        </p:txBody>
      </p:sp>
      <p:sp>
        <p:nvSpPr>
          <p:cNvPr id="25" name="TextBox 24"/>
          <p:cNvSpPr txBox="1"/>
          <p:nvPr/>
        </p:nvSpPr>
        <p:spPr>
          <a:xfrm rot="2215315">
            <a:off x="2928319" y="3280267"/>
            <a:ext cx="49331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Acceptable only if level of risk is acceptable and cannot be reduced further without disproportionate expenditure for the level of risk reduction </a:t>
            </a:r>
            <a:endParaRPr lang="en-NZ" sz="1200" dirty="0"/>
          </a:p>
        </p:txBody>
      </p:sp>
      <p:sp>
        <p:nvSpPr>
          <p:cNvPr id="26" name="TextBox 25"/>
          <p:cNvSpPr txBox="1"/>
          <p:nvPr/>
        </p:nvSpPr>
        <p:spPr>
          <a:xfrm rot="2266436">
            <a:off x="3353464" y="4238951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Broadly acceptable</a:t>
            </a:r>
            <a:endParaRPr lang="en-NZ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164776"/>
            <a:ext cx="7422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Note:  When members of the public are involved, </a:t>
            </a:r>
            <a:r>
              <a:rPr lang="en-NZ" sz="1400" dirty="0" smtClean="0"/>
              <a:t>they </a:t>
            </a:r>
            <a:r>
              <a:rPr lang="en-NZ" sz="1400" dirty="0"/>
              <a:t>are awarded an additional level of protection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363852" y="1819373"/>
            <a:ext cx="236" cy="25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676118" y="1339287"/>
            <a:ext cx="8229600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1600" b="1" dirty="0" smtClean="0">
                <a:solidFill>
                  <a:schemeClr val="accent3">
                    <a:lumMod val="75000"/>
                  </a:schemeClr>
                </a:solidFill>
              </a:rPr>
              <a:t>Residual risk levels used to establish risk acceptance criteria </a:t>
            </a:r>
            <a:endParaRPr lang="en-NZ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1560" y="1440325"/>
            <a:ext cx="8237220" cy="4278646"/>
            <a:chOff x="683568" y="1749922"/>
            <a:chExt cx="8237220" cy="4278646"/>
          </a:xfrm>
        </p:grpSpPr>
        <p:pic>
          <p:nvPicPr>
            <p:cNvPr id="19" name="Picture 18"/>
            <p:cNvPicPr/>
            <p:nvPr/>
          </p:nvPicPr>
          <p:blipFill rotWithShape="1">
            <a:blip r:embed="rId2"/>
            <a:srcRect l="18389" t="34104" r="17583" b="13446"/>
            <a:stretch/>
          </p:blipFill>
          <p:spPr bwMode="auto">
            <a:xfrm>
              <a:off x="683568" y="1749922"/>
              <a:ext cx="8237220" cy="42786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5363852" y="1821913"/>
              <a:ext cx="0" cy="136532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26491" y="3160909"/>
              <a:ext cx="0" cy="69485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85989" y="3808382"/>
              <a:ext cx="0" cy="137929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63852" y="3175268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23350" y="3828702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210749" y="3175268"/>
              <a:ext cx="0" cy="6703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79624" y="3175268"/>
              <a:ext cx="1162639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191640" y="3843061"/>
              <a:ext cx="11518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3852" y="3819520"/>
              <a:ext cx="0" cy="136815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19</a:t>
            </a:fld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 rot="2158156">
            <a:off x="6321062" y="2356961"/>
            <a:ext cx="24954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General Manager</a:t>
            </a:r>
          </a:p>
          <a:p>
            <a:pPr algn="ctr"/>
            <a:r>
              <a:rPr lang="en-NZ" sz="1200" dirty="0" smtClean="0"/>
              <a:t>Board – Due Diligence Reporting</a:t>
            </a:r>
            <a:endParaRPr lang="en-NZ" sz="1200" dirty="0"/>
          </a:p>
        </p:txBody>
      </p:sp>
      <p:sp>
        <p:nvSpPr>
          <p:cNvPr id="25" name="TextBox 24"/>
          <p:cNvSpPr txBox="1"/>
          <p:nvPr/>
        </p:nvSpPr>
        <p:spPr>
          <a:xfrm rot="2215315">
            <a:off x="3363054" y="3263245"/>
            <a:ext cx="43463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Senior Manager </a:t>
            </a:r>
            <a:endParaRPr lang="en-NZ" sz="1200" dirty="0"/>
          </a:p>
        </p:txBody>
      </p:sp>
      <p:sp>
        <p:nvSpPr>
          <p:cNvPr id="26" name="TextBox 25"/>
          <p:cNvSpPr txBox="1"/>
          <p:nvPr/>
        </p:nvSpPr>
        <p:spPr>
          <a:xfrm rot="2266436">
            <a:off x="3373122" y="4022501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Manager/Supervisor</a:t>
            </a:r>
            <a:endParaRPr lang="en-NZ" sz="1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0778" y="1027735"/>
            <a:ext cx="8229600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1600" b="1" dirty="0" smtClean="0">
                <a:solidFill>
                  <a:schemeClr val="accent3">
                    <a:lumMod val="75000"/>
                  </a:schemeClr>
                </a:solidFill>
              </a:rPr>
              <a:t>Residual risk levels can be used to assign approval levels</a:t>
            </a:r>
            <a:endParaRPr lang="en-NZ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402703"/>
            <a:ext cx="501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/>
              <a:t>Hazard identification –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73745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772816"/>
            <a:ext cx="4535735" cy="2257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 smtClean="0"/>
              <a:t>Positive </a:t>
            </a:r>
            <a:r>
              <a:rPr lang="en-NZ" dirty="0"/>
              <a:t>“</a:t>
            </a:r>
            <a:r>
              <a:rPr lang="en-NZ" b="1" u="sng" dirty="0"/>
              <a:t>due diligence</a:t>
            </a:r>
            <a:r>
              <a:rPr lang="en-NZ" dirty="0"/>
              <a:t>” duty to ensure </a:t>
            </a:r>
            <a:r>
              <a:rPr lang="en-NZ" dirty="0" smtClean="0"/>
              <a:t>PCBU has either</a:t>
            </a:r>
          </a:p>
          <a:p>
            <a:pPr lvl="1"/>
            <a:r>
              <a:rPr lang="en-NZ" dirty="0" smtClean="0"/>
              <a:t>eliminated </a:t>
            </a:r>
            <a:r>
              <a:rPr lang="en-NZ" dirty="0"/>
              <a:t>r</a:t>
            </a:r>
            <a:r>
              <a:rPr lang="en-NZ" dirty="0" smtClean="0"/>
              <a:t>isks </a:t>
            </a:r>
            <a:r>
              <a:rPr lang="en-NZ" dirty="0"/>
              <a:t>to health and safety </a:t>
            </a:r>
            <a:r>
              <a:rPr lang="en-NZ" dirty="0">
                <a:solidFill>
                  <a:srgbClr val="FF0000"/>
                </a:solidFill>
              </a:rPr>
              <a:t>“</a:t>
            </a:r>
            <a:r>
              <a:rPr lang="en-NZ" b="1" u="sng" dirty="0">
                <a:solidFill>
                  <a:srgbClr val="FF0000"/>
                </a:solidFill>
              </a:rPr>
              <a:t>so far as is reasonably </a:t>
            </a:r>
            <a:r>
              <a:rPr lang="en-NZ" b="1" u="sng" dirty="0" smtClean="0">
                <a:solidFill>
                  <a:srgbClr val="FF0000"/>
                </a:solidFill>
              </a:rPr>
              <a:t>practicable</a:t>
            </a:r>
            <a:r>
              <a:rPr lang="en-NZ" b="1" dirty="0" smtClean="0">
                <a:solidFill>
                  <a:srgbClr val="FF0000"/>
                </a:solidFill>
              </a:rPr>
              <a:t>”, </a:t>
            </a:r>
            <a:r>
              <a:rPr lang="en-NZ" dirty="0" smtClean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NZ" dirty="0"/>
              <a:t>Where risks cannot be eliminated, </a:t>
            </a:r>
            <a:r>
              <a:rPr lang="en-NZ" dirty="0" smtClean="0"/>
              <a:t>minimise </a:t>
            </a:r>
            <a:r>
              <a:rPr lang="en-NZ" dirty="0"/>
              <a:t>them </a:t>
            </a:r>
            <a:r>
              <a:rPr lang="en-NZ" b="1" dirty="0">
                <a:solidFill>
                  <a:srgbClr val="FF0000"/>
                </a:solidFill>
              </a:rPr>
              <a:t>“</a:t>
            </a:r>
            <a:r>
              <a:rPr lang="en-NZ" b="1" u="sng" dirty="0">
                <a:solidFill>
                  <a:srgbClr val="FF0000"/>
                </a:solidFill>
              </a:rPr>
              <a:t>so far as is reasonably practicable</a:t>
            </a:r>
            <a:r>
              <a:rPr lang="en-NZ" b="1" dirty="0" smtClean="0">
                <a:solidFill>
                  <a:srgbClr val="FF0000"/>
                </a:solidFill>
              </a:rPr>
              <a:t>”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3" name="Title 13"/>
          <p:cNvSpPr txBox="1">
            <a:spLocks/>
          </p:cNvSpPr>
          <p:nvPr/>
        </p:nvSpPr>
        <p:spPr>
          <a:xfrm>
            <a:off x="477823" y="475006"/>
            <a:ext cx="5831879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Legislative requirement</a:t>
            </a:r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581128"/>
            <a:ext cx="3240974" cy="18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When a hazard has been identified we need to…</a:t>
            </a:r>
          </a:p>
          <a:p>
            <a:pPr marL="0" indent="0">
              <a:buNone/>
            </a:pPr>
            <a:endParaRPr lang="en-NZ" dirty="0"/>
          </a:p>
          <a:p>
            <a:pPr marL="457200" indent="-457200">
              <a:buFont typeface="+mj-lt"/>
              <a:buAutoNum type="arabicPeriod" startAt="4"/>
            </a:pPr>
            <a:r>
              <a:rPr lang="en-NZ" dirty="0" smtClean="0"/>
              <a:t>Identify any future/planned control </a:t>
            </a:r>
            <a:r>
              <a:rPr lang="en-NZ" dirty="0"/>
              <a:t>measures </a:t>
            </a:r>
            <a:r>
              <a:rPr lang="en-NZ" dirty="0" smtClean="0"/>
              <a:t>that will be introduced to </a:t>
            </a:r>
            <a:r>
              <a:rPr lang="en-NZ" dirty="0"/>
              <a:t>mitigate / modify the </a:t>
            </a:r>
            <a:r>
              <a:rPr lang="en-NZ" dirty="0" smtClean="0"/>
              <a:t>risk.</a:t>
            </a:r>
            <a:endParaRPr lang="en-NZ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20</a:t>
            </a:fld>
            <a:endParaRPr lang="en-NZ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08104" y="1535327"/>
            <a:ext cx="3325461" cy="3600400"/>
            <a:chOff x="5436096" y="1556792"/>
            <a:chExt cx="3325461" cy="3600400"/>
          </a:xfrm>
        </p:grpSpPr>
        <p:grpSp>
          <p:nvGrpSpPr>
            <p:cNvPr id="22" name="Group 21"/>
            <p:cNvGrpSpPr/>
            <p:nvPr/>
          </p:nvGrpSpPr>
          <p:grpSpPr>
            <a:xfrm>
              <a:off x="5436096" y="2560042"/>
              <a:ext cx="3325461" cy="2597150"/>
              <a:chOff x="5436096" y="2560042"/>
              <a:chExt cx="3325461" cy="259715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436096" y="2564904"/>
                <a:ext cx="3325461" cy="2592288"/>
                <a:chOff x="5436096" y="2564904"/>
                <a:chExt cx="3325461" cy="2592288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36096" y="2564904"/>
                  <a:ext cx="3325461" cy="2592288"/>
                </a:xfrm>
                <a:prstGeom prst="rect">
                  <a:avLst/>
                </a:prstGeom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5436096" y="4725144"/>
                  <a:ext cx="86409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7668344" y="2780928"/>
                <a:ext cx="720080" cy="648072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/>
                  <a:t>Hazard</a:t>
                </a:r>
                <a:endParaRPr lang="en-NZ" sz="8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948264" y="2560042"/>
                <a:ext cx="864096" cy="67723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/>
                  <a:t>Hazard</a:t>
                </a:r>
                <a:endParaRPr lang="en-NZ" sz="8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971611" y="2884182"/>
                <a:ext cx="715472" cy="60522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/>
                  <a:t>Hazard</a:t>
                </a:r>
                <a:endParaRPr lang="en-NZ" sz="8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687082" y="3131823"/>
                <a:ext cx="608129" cy="50405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dirty="0" smtClean="0"/>
                  <a:t>Hazard</a:t>
                </a:r>
                <a:endParaRPr lang="en-NZ" sz="6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78938" y="3238422"/>
                <a:ext cx="461413" cy="33459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dirty="0" smtClean="0"/>
                  <a:t>Haz.</a:t>
                </a:r>
                <a:endParaRPr lang="en-NZ" sz="600" dirty="0"/>
              </a:p>
            </p:txBody>
          </p:sp>
        </p:grpSp>
        <p:sp>
          <p:nvSpPr>
            <p:cNvPr id="23" name="Down Arrow Callout 22"/>
            <p:cNvSpPr/>
            <p:nvPr/>
          </p:nvSpPr>
          <p:spPr>
            <a:xfrm>
              <a:off x="5868144" y="1556792"/>
              <a:ext cx="2520280" cy="1003250"/>
            </a:xfrm>
            <a:prstGeom prst="downArrowCallou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Task</a:t>
              </a:r>
              <a:endParaRPr lang="en-NZ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98445" y="4480925"/>
            <a:ext cx="3038804" cy="2486372"/>
            <a:chOff x="5298445" y="4480925"/>
            <a:chExt cx="3038804" cy="24863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403" y="4480925"/>
              <a:ext cx="2476846" cy="2486372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>
              <a:off x="5652120" y="4954736"/>
              <a:ext cx="325016" cy="1584176"/>
            </a:xfrm>
            <a:prstGeom prst="leftBrac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655019" y="5539445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/>
                <a:t>Planned</a:t>
              </a:r>
              <a:endParaRPr lang="en-NZ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4337" y="4954736"/>
            <a:ext cx="388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Review completed Hazard and Risk Register</a:t>
            </a:r>
            <a:endParaRPr lang="en-N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9712" y="1265462"/>
            <a:ext cx="4845369" cy="4864004"/>
          </a:xfrm>
          <a:prstGeom prst="rect">
            <a:avLst/>
          </a:prstGeom>
        </p:spPr>
      </p:pic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Linkage between risk and emergency / crisis management</a:t>
            </a:r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2836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21</a:t>
            </a:fld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2507142" y="6021290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Events</a:t>
            </a:r>
            <a:endParaRPr lang="en-NZ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31840" y="5474240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91880" y="5485715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779912" y="5485715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067944" y="5485715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355976" y="5485715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44008" y="5485715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32040" y="5485715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99792" y="5085186"/>
            <a:ext cx="3168352" cy="31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Risk controls</a:t>
            </a:r>
            <a:endParaRPr lang="en-NZ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851920" y="4509122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371187" y="4509122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538273" y="4170579"/>
            <a:ext cx="3168352" cy="31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rgbClr val="002060"/>
                </a:solidFill>
              </a:rPr>
              <a:t>Incidents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69361" y="2635585"/>
            <a:ext cx="1656184" cy="31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 smtClean="0"/>
              <a:t>Crisis management</a:t>
            </a:r>
            <a:endParaRPr lang="en-NZ" sz="1400" dirty="0"/>
          </a:p>
        </p:txBody>
      </p:sp>
      <p:sp>
        <p:nvSpPr>
          <p:cNvPr id="46" name="Rectangle 45"/>
          <p:cNvSpPr/>
          <p:nvPr/>
        </p:nvSpPr>
        <p:spPr>
          <a:xfrm rot="16200000">
            <a:off x="3009321" y="498169"/>
            <a:ext cx="2376264" cy="31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 smtClean="0">
                <a:solidFill>
                  <a:srgbClr val="002060"/>
                </a:solidFill>
              </a:rPr>
              <a:t>Crisis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75856" y="3396230"/>
            <a:ext cx="1944215" cy="31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 smtClean="0"/>
              <a:t>Emergency response</a:t>
            </a:r>
            <a:endParaRPr lang="en-NZ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133933" y="2999767"/>
            <a:ext cx="1" cy="33235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133933" y="2178282"/>
            <a:ext cx="1" cy="33235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8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8389" t="34104" r="17583" b="13446"/>
          <a:stretch/>
        </p:blipFill>
        <p:spPr bwMode="auto">
          <a:xfrm>
            <a:off x="755576" y="2248723"/>
            <a:ext cx="7427168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Linkage between risk and emergency / crisis management</a:t>
            </a:r>
            <a:endParaRPr lang="en-NZ" sz="2400" dirty="0"/>
          </a:p>
        </p:txBody>
      </p:sp>
      <p:sp>
        <p:nvSpPr>
          <p:cNvPr id="6" name="Down Arrow Callout 5"/>
          <p:cNvSpPr/>
          <p:nvPr/>
        </p:nvSpPr>
        <p:spPr>
          <a:xfrm>
            <a:off x="7102624" y="1528643"/>
            <a:ext cx="1080120" cy="7200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 smtClean="0"/>
              <a:t>Crisis management</a:t>
            </a:r>
            <a:endParaRPr lang="en-NZ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85193" y="1290409"/>
            <a:ext cx="2098577" cy="1058471"/>
            <a:chOff x="5004047" y="1290409"/>
            <a:chExt cx="2016223" cy="1058471"/>
          </a:xfrm>
        </p:grpSpPr>
        <p:sp>
          <p:nvSpPr>
            <p:cNvPr id="8" name="Left Brace 7"/>
            <p:cNvSpPr/>
            <p:nvPr/>
          </p:nvSpPr>
          <p:spPr>
            <a:xfrm rot="5400000">
              <a:off x="5868142" y="1196752"/>
              <a:ext cx="288033" cy="2016223"/>
            </a:xfrm>
            <a:prstGeom prst="leftBrace">
              <a:avLst>
                <a:gd name="adj1" fmla="val 8333"/>
                <a:gd name="adj2" fmla="val 5078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Down Arrow Callout 8"/>
            <p:cNvSpPr/>
            <p:nvPr/>
          </p:nvSpPr>
          <p:spPr>
            <a:xfrm>
              <a:off x="5472098" y="1290409"/>
              <a:ext cx="1080120" cy="72008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/>
                <a:t>Emergency management</a:t>
              </a:r>
              <a:endParaRPr lang="en-NZ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2408" y="1285091"/>
            <a:ext cx="2072785" cy="1058471"/>
            <a:chOff x="5004047" y="1290409"/>
            <a:chExt cx="2016223" cy="1058471"/>
          </a:xfrm>
        </p:grpSpPr>
        <p:sp>
          <p:nvSpPr>
            <p:cNvPr id="12" name="Left Brace 11"/>
            <p:cNvSpPr/>
            <p:nvPr/>
          </p:nvSpPr>
          <p:spPr>
            <a:xfrm rot="5400000">
              <a:off x="5868142" y="1196752"/>
              <a:ext cx="288033" cy="2016223"/>
            </a:xfrm>
            <a:prstGeom prst="leftBrace">
              <a:avLst>
                <a:gd name="adj1" fmla="val 8333"/>
                <a:gd name="adj2" fmla="val 5078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5324213" y="1290409"/>
              <a:ext cx="1330818" cy="72008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/>
                <a:t>First responder plans</a:t>
              </a:r>
              <a:endParaRPr lang="en-N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7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/>
              <a:t>Linkage between incidents and risk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3524" y="1571610"/>
            <a:ext cx="4736548" cy="257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When an incident occurs, it should be assessed for its </a:t>
            </a:r>
          </a:p>
          <a:p>
            <a:r>
              <a:rPr lang="en-NZ" b="1" dirty="0" smtClean="0"/>
              <a:t>Actual consequence</a:t>
            </a:r>
            <a:r>
              <a:rPr lang="en-NZ" dirty="0" smtClean="0"/>
              <a:t>, and </a:t>
            </a:r>
          </a:p>
          <a:p>
            <a:r>
              <a:rPr lang="en-NZ" b="1" dirty="0" smtClean="0"/>
              <a:t>Potential consequence</a:t>
            </a:r>
          </a:p>
          <a:p>
            <a:r>
              <a:rPr lang="en-NZ" dirty="0" smtClean="0"/>
              <a:t>The </a:t>
            </a:r>
            <a:r>
              <a:rPr lang="en-NZ" b="1" dirty="0" smtClean="0"/>
              <a:t>potential consequence </a:t>
            </a:r>
            <a:r>
              <a:rPr lang="en-NZ" dirty="0" smtClean="0"/>
              <a:t>should dictate the investigation required. </a:t>
            </a:r>
            <a:endParaRPr lang="en-NZ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23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62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/>
              <a:t>Linkage between incidents and risk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9536" y="6301073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24</a:t>
            </a:fld>
            <a:endParaRPr lang="en-NZ" dirty="0"/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18389" t="34104" r="17583" b="13446"/>
          <a:stretch/>
        </p:blipFill>
        <p:spPr bwMode="auto">
          <a:xfrm>
            <a:off x="1187624" y="2704920"/>
            <a:ext cx="6466499" cy="3502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61112" y="1216645"/>
            <a:ext cx="2277673" cy="1558982"/>
            <a:chOff x="5761112" y="1216645"/>
            <a:chExt cx="2277673" cy="1558982"/>
          </a:xfrm>
        </p:grpSpPr>
        <p:sp>
          <p:nvSpPr>
            <p:cNvPr id="2" name="Left Brace 1"/>
            <p:cNvSpPr/>
            <p:nvPr/>
          </p:nvSpPr>
          <p:spPr>
            <a:xfrm rot="5400000">
              <a:off x="6504598" y="1683889"/>
              <a:ext cx="348252" cy="1835224"/>
            </a:xfrm>
            <a:prstGeom prst="leftBrace">
              <a:avLst>
                <a:gd name="adj1" fmla="val 8333"/>
                <a:gd name="adj2" fmla="val 479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45774" y="1216645"/>
              <a:ext cx="1893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dirty="0" smtClean="0"/>
                <a:t>Formal investigation e.g. ICAM</a:t>
              </a:r>
              <a:r>
                <a:rPr lang="en-NZ" sz="1400" dirty="0" smtClean="0">
                  <a:sym typeface="Symbol" panose="05050102010706020507" pitchFamily="18" charset="2"/>
                </a:rPr>
                <a:t></a:t>
              </a:r>
              <a:r>
                <a:rPr lang="en-NZ" sz="1400" dirty="0" smtClean="0"/>
                <a:t>/</a:t>
              </a:r>
              <a:r>
                <a:rPr lang="en-NZ" sz="1400" dirty="0" err="1" smtClean="0"/>
                <a:t>TapRoot</a:t>
              </a:r>
              <a:r>
                <a:rPr lang="en-NZ" sz="1400" dirty="0">
                  <a:sym typeface="Symbol" panose="05050102010706020507" pitchFamily="18" charset="2"/>
                </a:rPr>
                <a:t></a:t>
              </a:r>
              <a:endParaRPr lang="en-NZ" sz="1400" dirty="0"/>
            </a:p>
          </p:txBody>
        </p:sp>
        <p:cxnSp>
          <p:nvCxnSpPr>
            <p:cNvPr id="13" name="Straight Arrow Connector 12"/>
            <p:cNvCxnSpPr>
              <a:stCxn id="11" idx="2"/>
              <a:endCxn id="2" idx="1"/>
            </p:cNvCxnSpPr>
            <p:nvPr/>
          </p:nvCxnSpPr>
          <p:spPr>
            <a:xfrm flipH="1">
              <a:off x="6716658" y="1739865"/>
              <a:ext cx="375622" cy="687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59831" y="2012879"/>
            <a:ext cx="1798443" cy="763793"/>
            <a:chOff x="3056115" y="2012879"/>
            <a:chExt cx="1802160" cy="763793"/>
          </a:xfrm>
        </p:grpSpPr>
        <p:sp>
          <p:nvSpPr>
            <p:cNvPr id="35" name="Left Brace 34"/>
            <p:cNvSpPr/>
            <p:nvPr/>
          </p:nvSpPr>
          <p:spPr>
            <a:xfrm rot="5400000">
              <a:off x="3783069" y="1701466"/>
              <a:ext cx="348252" cy="1802160"/>
            </a:xfrm>
            <a:prstGeom prst="leftBrace">
              <a:avLst>
                <a:gd name="adj1" fmla="val 8333"/>
                <a:gd name="adj2" fmla="val 479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5815" y="2012879"/>
              <a:ext cx="1397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dirty="0" smtClean="0"/>
                <a:t>Basic root cause analysis</a:t>
              </a:r>
              <a:endParaRPr lang="en-NZ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57527" y="1739865"/>
            <a:ext cx="1397045" cy="1034418"/>
            <a:chOff x="4757527" y="1739865"/>
            <a:chExt cx="1397045" cy="1034418"/>
          </a:xfrm>
        </p:grpSpPr>
        <p:sp>
          <p:nvSpPr>
            <p:cNvPr id="33" name="Left Brace 32"/>
            <p:cNvSpPr/>
            <p:nvPr/>
          </p:nvSpPr>
          <p:spPr>
            <a:xfrm rot="5400000">
              <a:off x="5133200" y="2149617"/>
              <a:ext cx="348252" cy="901080"/>
            </a:xfrm>
            <a:prstGeom prst="leftBrace">
              <a:avLst>
                <a:gd name="adj1" fmla="val 8333"/>
                <a:gd name="adj2" fmla="val 479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57527" y="1739865"/>
              <a:ext cx="1397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dirty="0" smtClean="0"/>
                <a:t>5 Why/Why Tree</a:t>
              </a:r>
              <a:endParaRPr lang="en-NZ" sz="1400" dirty="0"/>
            </a:p>
          </p:txBody>
        </p:sp>
        <p:cxnSp>
          <p:nvCxnSpPr>
            <p:cNvPr id="37" name="Straight Arrow Connector 36"/>
            <p:cNvCxnSpPr>
              <a:stCxn id="34" idx="2"/>
            </p:cNvCxnSpPr>
            <p:nvPr/>
          </p:nvCxnSpPr>
          <p:spPr>
            <a:xfrm flipH="1">
              <a:off x="5327703" y="2047642"/>
              <a:ext cx="128347" cy="3663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031255" y="123896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Type of investigation required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18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/>
              <a:t>Linkage between incidents and risk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13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Example…</a:t>
            </a:r>
          </a:p>
          <a:p>
            <a:pPr marL="0" indent="0">
              <a:buNone/>
            </a:pPr>
            <a:r>
              <a:rPr lang="en-NZ" dirty="0" smtClean="0"/>
              <a:t>Backhoe used to excavate </a:t>
            </a:r>
            <a:r>
              <a:rPr lang="en-NZ" dirty="0" smtClean="0"/>
              <a:t>access-way</a:t>
            </a:r>
            <a:r>
              <a:rPr lang="en-NZ" dirty="0" smtClean="0"/>
              <a:t>. A worker moved into the area under the control of the driver to remove a rock that had fallen back into the work area. </a:t>
            </a:r>
          </a:p>
          <a:p>
            <a:pPr marL="0" indent="0">
              <a:buNone/>
            </a:pPr>
            <a:r>
              <a:rPr lang="en-NZ" dirty="0" smtClean="0"/>
              <a:t>The worker was struck on the head, resulting in minor grazing and bruising.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25</a:t>
            </a:fld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20" y="1988840"/>
            <a:ext cx="3672893" cy="2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/>
              <a:t>Linkage between incidents and risk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99581" y="980728"/>
            <a:ext cx="2448272" cy="892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b="1" dirty="0" smtClean="0"/>
              <a:t>Actual consequence - First aid = Insignificant</a:t>
            </a:r>
            <a:endParaRPr lang="en-NZ" b="1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26</a:t>
            </a:fld>
            <a:endParaRPr lang="en-NZ" dirty="0"/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l="18389" t="34104" r="17583" b="13446"/>
          <a:stretch/>
        </p:blipFill>
        <p:spPr bwMode="auto">
          <a:xfrm>
            <a:off x="1331640" y="2233464"/>
            <a:ext cx="6466499" cy="3502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52008" y="980728"/>
            <a:ext cx="2602383" cy="892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b="1" dirty="0" smtClean="0"/>
              <a:t>Potential consequence - Single fatality = Major </a:t>
            </a:r>
            <a:endParaRPr lang="en-NZ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63888" y="1873423"/>
            <a:ext cx="0" cy="360041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72200" y="1873423"/>
            <a:ext cx="0" cy="360041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5877272"/>
            <a:ext cx="646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Investigation type required – ICAM</a:t>
            </a:r>
            <a:r>
              <a:rPr lang="en-NZ" dirty="0" smtClean="0">
                <a:sym typeface="Symbol" panose="05050102010706020507" pitchFamily="18" charset="2"/>
              </a:rPr>
              <a:t></a:t>
            </a:r>
            <a:r>
              <a:rPr lang="en-NZ" dirty="0" smtClean="0"/>
              <a:t>/</a:t>
            </a:r>
            <a:r>
              <a:rPr lang="en-NZ" dirty="0" err="1" smtClean="0"/>
              <a:t>TapRoot</a:t>
            </a:r>
            <a:r>
              <a:rPr lang="en-NZ" dirty="0">
                <a:sym typeface="Symbol" panose="05050102010706020507" pitchFamily="18" charset="2"/>
              </a:rPr>
              <a:t>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46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18389" t="34104" r="17583" b="13446"/>
          <a:stretch/>
        </p:blipFill>
        <p:spPr bwMode="auto">
          <a:xfrm>
            <a:off x="453390" y="1478280"/>
            <a:ext cx="8237220" cy="390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045512"/>
              </p:ext>
            </p:extLst>
          </p:nvPr>
        </p:nvGraphicFramePr>
        <p:xfrm>
          <a:off x="2987824" y="1844824"/>
          <a:ext cx="50673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/>
          <p:cNvSpPr/>
          <p:nvPr/>
        </p:nvSpPr>
        <p:spPr>
          <a:xfrm>
            <a:off x="3635896" y="4221088"/>
            <a:ext cx="216024" cy="21602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3635896" y="3546696"/>
            <a:ext cx="216024" cy="21602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>
            <a:off x="3635896" y="2840638"/>
            <a:ext cx="216024" cy="21602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>
            <a:off x="4816687" y="2840638"/>
            <a:ext cx="216024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>
            <a:off x="7164288" y="2204864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453390" y="1094953"/>
            <a:ext cx="805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Initial risk assessment:  Consequence = First aid	Likelihood = once in 50 year event</a:t>
            </a:r>
            <a:endParaRPr lang="en-NZ" dirty="0"/>
          </a:p>
        </p:txBody>
      </p:sp>
      <p:sp>
        <p:nvSpPr>
          <p:cNvPr id="15" name="TextBox 14"/>
          <p:cNvSpPr txBox="1"/>
          <p:nvPr/>
        </p:nvSpPr>
        <p:spPr>
          <a:xfrm>
            <a:off x="453390" y="1063986"/>
            <a:ext cx="8712968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Incident report 1:  Consequence = First aid	Likelihood = changed to once in 10 years</a:t>
            </a:r>
            <a:endParaRPr lang="en-NZ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3390" y="1058749"/>
            <a:ext cx="869061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Incident report 2:  Consequence = First aid	Likelihood = changed to once in 5 years</a:t>
            </a:r>
            <a:endParaRPr lang="en-NZ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024" y="1051502"/>
            <a:ext cx="86993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Incident report 3:  Consequence = Medical treatment	Likelihood = still assessed as once in 5 years</a:t>
            </a:r>
            <a:endParaRPr lang="en-NZ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016" y="1056739"/>
            <a:ext cx="869934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Incident report 4:  Consequence = Single fatality	Likelihood = Once a year</a:t>
            </a:r>
            <a:endParaRPr lang="en-NZ" sz="16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/>
              <a:t>Linkage between incidents and risk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55892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Whenever the risk classification for an activity increases, this should be highlighted to Senior Management and brought to the attention of the Board through Due Diligence reporting.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75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564904"/>
            <a:ext cx="705678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>
                <a:solidFill>
                  <a:srgbClr val="FF0000"/>
                </a:solidFill>
              </a:rPr>
              <a:t>Risk provides insights as to where attention should be given</a:t>
            </a:r>
          </a:p>
          <a:p>
            <a:pPr marL="0" indent="0">
              <a:buNone/>
            </a:pPr>
            <a:r>
              <a:rPr lang="en-NZ" dirty="0" smtClean="0">
                <a:solidFill>
                  <a:srgbClr val="FF0000"/>
                </a:solidFill>
              </a:rPr>
              <a:t>Focus on that which is important as opposed to ‘just interesting’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31800" y="391049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4315" y="2375817"/>
            <a:ext cx="4114800" cy="917079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For a given hazard, is the risk  always the same?</a:t>
            </a:r>
            <a:endParaRPr lang="en-NZ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3</a:t>
            </a:fld>
            <a:endParaRPr lang="en-NZ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413387"/>
            <a:ext cx="4114800" cy="917079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Is there a difference between hazard and risk?</a:t>
            </a:r>
            <a:endParaRPr lang="en-NZ" dirty="0"/>
          </a:p>
        </p:txBody>
      </p:sp>
      <p:grpSp>
        <p:nvGrpSpPr>
          <p:cNvPr id="10" name="Group 9"/>
          <p:cNvGrpSpPr/>
          <p:nvPr/>
        </p:nvGrpSpPr>
        <p:grpSpPr>
          <a:xfrm>
            <a:off x="611560" y="1529798"/>
            <a:ext cx="8210194" cy="3484758"/>
            <a:chOff x="611560" y="1529798"/>
            <a:chExt cx="8210194" cy="3484758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3717032"/>
              <a:ext cx="3409932" cy="1297524"/>
              <a:chOff x="5338532" y="3292896"/>
              <a:chExt cx="3409932" cy="129752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338532" y="3292896"/>
                <a:ext cx="3256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/>
                  <a:t>Hazard – hole in the ground</a:t>
                </a:r>
                <a:endParaRPr lang="en-NZ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38532" y="3944089"/>
                <a:ext cx="34099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/>
                  <a:t>Risk – likelihood and consequence from falling into the hole</a:t>
                </a:r>
                <a:endParaRPr lang="en-NZ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3219" b="57485"/>
            <a:stretch/>
          </p:blipFill>
          <p:spPr>
            <a:xfrm>
              <a:off x="5111557" y="1529798"/>
              <a:ext cx="3710197" cy="92905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328"/>
          <a:stretch/>
        </p:blipFill>
        <p:spPr>
          <a:xfrm>
            <a:off x="5111557" y="3746247"/>
            <a:ext cx="3725468" cy="18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4</a:t>
            </a:fld>
            <a:endParaRPr lang="en-NZ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59632" y="3284984"/>
            <a:ext cx="705678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Hazard identification alone does not help in the prioritisation of…</a:t>
            </a:r>
          </a:p>
          <a:p>
            <a:pPr lvl="1"/>
            <a:r>
              <a:rPr lang="en-NZ" dirty="0" smtClean="0"/>
              <a:t>Time</a:t>
            </a:r>
          </a:p>
          <a:p>
            <a:pPr lvl="1"/>
            <a:r>
              <a:rPr lang="en-NZ" dirty="0" smtClean="0"/>
              <a:t>Effort</a:t>
            </a:r>
          </a:p>
          <a:p>
            <a:pPr lvl="1"/>
            <a:r>
              <a:rPr lang="en-NZ" dirty="0" smtClean="0"/>
              <a:t>Resources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24744"/>
            <a:ext cx="3298955" cy="190372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59632" y="5445224"/>
            <a:ext cx="705678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>
                <a:solidFill>
                  <a:srgbClr val="FF0000"/>
                </a:solidFill>
              </a:rPr>
              <a:t>Risk provides insights as to where attention should be given</a:t>
            </a:r>
          </a:p>
          <a:p>
            <a:pPr marL="0" indent="0">
              <a:buNone/>
            </a:pPr>
            <a:r>
              <a:rPr lang="en-NZ" dirty="0" smtClean="0">
                <a:solidFill>
                  <a:srgbClr val="FF0000"/>
                </a:solidFill>
              </a:rPr>
              <a:t>Focus on that which is important as opposed to ‘just interesting’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3712" y="764704"/>
            <a:ext cx="830262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When assessing consequence and likelihood, organisations  frequently use a Risk Matrix… This Risk Matrix will reflect your organisation’s risk appetite.</a:t>
            </a:r>
          </a:p>
          <a:p>
            <a:pPr marL="0" indent="0">
              <a:buNone/>
            </a:pPr>
            <a:endParaRPr lang="en-NZ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5</a:t>
            </a:fld>
            <a:endParaRPr lang="en-NZ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8389" t="34104" r="17583" b="13446"/>
          <a:stretch/>
        </p:blipFill>
        <p:spPr bwMode="auto">
          <a:xfrm>
            <a:off x="485109" y="1528576"/>
            <a:ext cx="8237220" cy="390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36238"/>
              </p:ext>
            </p:extLst>
          </p:nvPr>
        </p:nvGraphicFramePr>
        <p:xfrm>
          <a:off x="530224" y="5482386"/>
          <a:ext cx="8229601" cy="1316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0202"/>
                <a:gridCol w="1171199"/>
                <a:gridCol w="1171199"/>
                <a:gridCol w="1171199"/>
                <a:gridCol w="1172901"/>
                <a:gridCol w="1172901"/>
              </a:tblGrid>
              <a:tr h="149804"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/>
                      </a:r>
                      <a:br>
                        <a:rPr lang="en-NZ" sz="10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Event classification</a:t>
                      </a:r>
                      <a:endParaRPr lang="en-N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Consequence</a:t>
                      </a:r>
                      <a:endParaRPr lang="en-NZ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20972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Insignificant</a:t>
                      </a:r>
                      <a:endParaRPr lang="en-NZ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Minor</a:t>
                      </a:r>
                      <a:endParaRPr lang="en-NZ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Moderate</a:t>
                      </a:r>
                      <a:endParaRPr lang="en-NZ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Major</a:t>
                      </a:r>
                      <a:endParaRPr lang="en-NZ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Catastrophic</a:t>
                      </a:r>
                      <a:endParaRPr lang="en-NZ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</a:tr>
              <a:tr h="3813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Occupational safety and health</a:t>
                      </a:r>
                      <a:endParaRPr lang="en-N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Any injury not requiring treatment by medical professional.</a:t>
                      </a:r>
                      <a:endParaRPr lang="en-N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Lost time injury directly attributable to organisational or mechanical failure.</a:t>
                      </a:r>
                      <a:endParaRPr lang="en-N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One or more serious harm injury or LTI directly attributable to organisational, or mechanical failure. </a:t>
                      </a:r>
                      <a:endParaRPr lang="en-N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One fatality directly attributable to organisational, or mechanical failure. </a:t>
                      </a:r>
                      <a:endParaRPr lang="en-N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Multiple fatalities directly attributable to organisational, or mechanical failure. </a:t>
                      </a:r>
                      <a:endParaRPr lang="en-N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4" marR="612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447" y="526606"/>
            <a:ext cx="8229600" cy="7876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Personal opinion - risk matrix numbering is important</a:t>
            </a:r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6</a:t>
            </a:fld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3175" t="21408" r="4677" b="33991"/>
          <a:stretch/>
        </p:blipFill>
        <p:spPr>
          <a:xfrm>
            <a:off x="683568" y="1196752"/>
            <a:ext cx="7200801" cy="42861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3568" y="2794491"/>
            <a:ext cx="6768752" cy="3236089"/>
            <a:chOff x="683568" y="2794491"/>
            <a:chExt cx="6768752" cy="3236089"/>
          </a:xfrm>
        </p:grpSpPr>
        <p:sp>
          <p:nvSpPr>
            <p:cNvPr id="2" name="Oval 1"/>
            <p:cNvSpPr/>
            <p:nvPr/>
          </p:nvSpPr>
          <p:spPr>
            <a:xfrm>
              <a:off x="5868144" y="4653136"/>
              <a:ext cx="936104" cy="50405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>
              <a:off x="2843808" y="2794491"/>
              <a:ext cx="936104" cy="50405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3568" y="5661248"/>
              <a:ext cx="6768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Is an annual first aid injury = single fatality every 11+ years?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33194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Risk assessment language… </a:t>
            </a:r>
          </a:p>
          <a:p>
            <a:pPr marL="0" indent="0">
              <a:buNone/>
            </a:pPr>
            <a:endParaRPr lang="en-NZ" dirty="0" smtClean="0"/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Inherent risk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Current </a:t>
            </a:r>
            <a:r>
              <a:rPr lang="en-NZ" dirty="0"/>
              <a:t>controls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Residual </a:t>
            </a:r>
            <a:r>
              <a:rPr lang="en-NZ" dirty="0"/>
              <a:t>risk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Planned </a:t>
            </a:r>
            <a:r>
              <a:rPr lang="en-NZ" dirty="0"/>
              <a:t>controls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7</a:t>
            </a:fld>
            <a:endParaRPr lang="en-NZ" dirty="0"/>
          </a:p>
        </p:txBody>
      </p:sp>
      <p:grpSp>
        <p:nvGrpSpPr>
          <p:cNvPr id="8" name="Group 7"/>
          <p:cNvGrpSpPr/>
          <p:nvPr/>
        </p:nvGrpSpPr>
        <p:grpSpPr>
          <a:xfrm>
            <a:off x="4431384" y="1916832"/>
            <a:ext cx="4317329" cy="3096344"/>
            <a:chOff x="4716016" y="1964879"/>
            <a:chExt cx="4317329" cy="3096344"/>
          </a:xfrm>
        </p:grpSpPr>
        <p:pic>
          <p:nvPicPr>
            <p:cNvPr id="10" name="Picture 2" descr="http://diarmfs.com/wp-content/uploads/2014/02/Riskmanagementprinciples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964879"/>
              <a:ext cx="3096344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948264" y="2780928"/>
              <a:ext cx="2085081" cy="1902191"/>
              <a:chOff x="6948264" y="2780928"/>
              <a:chExt cx="2085081" cy="190219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948264" y="3182993"/>
                <a:ext cx="2073696" cy="390023"/>
                <a:chOff x="6948264" y="3182993"/>
                <a:chExt cx="2073696" cy="390023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7941840" y="3182993"/>
                  <a:ext cx="1080120" cy="360040"/>
                </a:xfrm>
                <a:prstGeom prst="round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200" dirty="0" smtClean="0"/>
                    <a:t>Consequence</a:t>
                  </a:r>
                  <a:endParaRPr lang="en-NZ" sz="1200" dirty="0"/>
                </a:p>
              </p:txBody>
            </p:sp>
            <p:cxnSp>
              <p:nvCxnSpPr>
                <p:cNvPr id="23" name="Straight Arrow Connector 22"/>
                <p:cNvCxnSpPr>
                  <a:stCxn id="22" idx="1"/>
                </p:cNvCxnSpPr>
                <p:nvPr/>
              </p:nvCxnSpPr>
              <p:spPr>
                <a:xfrm flipH="1">
                  <a:off x="6948264" y="3363013"/>
                  <a:ext cx="993576" cy="210003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6959649" y="3580867"/>
                <a:ext cx="2062311" cy="390023"/>
                <a:chOff x="6959649" y="3580867"/>
                <a:chExt cx="2062311" cy="390023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7941840" y="3580867"/>
                  <a:ext cx="1080120" cy="360040"/>
                </a:xfrm>
                <a:prstGeom prst="round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200" dirty="0" smtClean="0"/>
                    <a:t>Likelihood</a:t>
                  </a:r>
                  <a:endParaRPr lang="en-NZ" sz="1200" dirty="0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6959649" y="3760887"/>
                  <a:ext cx="993576" cy="210003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6948264" y="2780928"/>
                <a:ext cx="2073696" cy="390023"/>
                <a:chOff x="6948264" y="2822953"/>
                <a:chExt cx="2073696" cy="390023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7941840" y="2822953"/>
                  <a:ext cx="1080120" cy="360040"/>
                </a:xfrm>
                <a:prstGeom prst="round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200" dirty="0" smtClean="0"/>
                    <a:t>Formal hazard ID</a:t>
                  </a:r>
                  <a:endParaRPr lang="en-NZ" sz="1200" dirty="0"/>
                </a:p>
              </p:txBody>
            </p:sp>
            <p:cxnSp>
              <p:nvCxnSpPr>
                <p:cNvPr id="19" name="Straight Arrow Connector 18"/>
                <p:cNvCxnSpPr>
                  <a:stCxn id="18" idx="1"/>
                </p:cNvCxnSpPr>
                <p:nvPr/>
              </p:nvCxnSpPr>
              <p:spPr>
                <a:xfrm flipH="1">
                  <a:off x="6948264" y="3002973"/>
                  <a:ext cx="993576" cy="210003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6971034" y="4293096"/>
                <a:ext cx="2062311" cy="390023"/>
                <a:chOff x="6971034" y="4293096"/>
                <a:chExt cx="2062311" cy="390023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7953225" y="4293096"/>
                  <a:ext cx="1080120" cy="360040"/>
                </a:xfrm>
                <a:prstGeom prst="round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200" dirty="0" smtClean="0"/>
                    <a:t>Controls</a:t>
                  </a:r>
                  <a:endParaRPr lang="en-NZ" sz="1200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6971034" y="4473116"/>
                  <a:ext cx="993576" cy="210003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8984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NZ" b="1" dirty="0" smtClean="0">
                <a:solidFill>
                  <a:srgbClr val="FF0000"/>
                </a:solidFill>
              </a:rPr>
              <a:t>Inherent risk</a:t>
            </a:r>
            <a:endParaRPr lang="en-NZ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Assess the risk of the task </a:t>
            </a:r>
            <a:r>
              <a:rPr lang="en-NZ" b="1" dirty="0" smtClean="0">
                <a:solidFill>
                  <a:srgbClr val="FF0000"/>
                </a:solidFill>
              </a:rPr>
              <a:t>without</a:t>
            </a:r>
            <a:r>
              <a:rPr lang="en-NZ" dirty="0" smtClean="0">
                <a:solidFill>
                  <a:srgbClr val="FF0000"/>
                </a:solidFill>
              </a:rPr>
              <a:t> </a:t>
            </a:r>
            <a:r>
              <a:rPr lang="en-NZ" dirty="0" smtClean="0"/>
              <a:t>any controls being in place by…</a:t>
            </a:r>
          </a:p>
          <a:p>
            <a:pPr lvl="1"/>
            <a:r>
              <a:rPr lang="en-NZ" dirty="0" smtClean="0"/>
              <a:t>Assessing the </a:t>
            </a:r>
            <a:r>
              <a:rPr lang="en-NZ" b="1" dirty="0" smtClean="0">
                <a:solidFill>
                  <a:srgbClr val="FF0000"/>
                </a:solidFill>
              </a:rPr>
              <a:t>credible </a:t>
            </a:r>
            <a:r>
              <a:rPr lang="en-NZ" dirty="0" smtClean="0"/>
              <a:t>consequences following exposure to the hazard</a:t>
            </a:r>
          </a:p>
          <a:p>
            <a:pPr lvl="1"/>
            <a:r>
              <a:rPr lang="en-NZ" dirty="0" smtClean="0"/>
              <a:t>The likelihood of that exposure occurring</a:t>
            </a:r>
            <a:endParaRPr lang="en-NZ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8</a:t>
            </a:fld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5436096" y="47251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Down Arrow Callout 1"/>
          <p:cNvSpPr/>
          <p:nvPr/>
        </p:nvSpPr>
        <p:spPr>
          <a:xfrm>
            <a:off x="5868144" y="1556792"/>
            <a:ext cx="2520280" cy="1003250"/>
          </a:xfrm>
          <a:prstGeom prst="downArrowCallou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Task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99" y="2699196"/>
            <a:ext cx="3325569" cy="26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468313" y="390438"/>
            <a:ext cx="8280400" cy="10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400" dirty="0" smtClean="0"/>
              <a:t>Hazard identification – risk assessment</a:t>
            </a:r>
            <a:endParaRPr lang="en-NZ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A8DCE3C-5180-46D6-8949-A327EABE4FD4}" type="slidenum">
              <a:rPr lang="en-NZ" smtClean="0"/>
              <a:t>9</a:t>
            </a:fld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6105864" y="1682985"/>
            <a:ext cx="46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ym typeface="Wingdings" panose="05000000000000000000" pitchFamily="2" charset="2"/>
              </a:rPr>
              <a:t></a:t>
            </a:r>
            <a:endParaRPr lang="en-NZ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8389" t="34104" r="17583" b="13446"/>
          <a:stretch/>
        </p:blipFill>
        <p:spPr bwMode="auto">
          <a:xfrm>
            <a:off x="453390" y="1478280"/>
            <a:ext cx="8237220" cy="390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onut 2"/>
          <p:cNvSpPr/>
          <p:nvPr/>
        </p:nvSpPr>
        <p:spPr>
          <a:xfrm>
            <a:off x="7164288" y="1867651"/>
            <a:ext cx="216024" cy="216024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948</Words>
  <Application>Microsoft Office PowerPoint</Application>
  <PresentationFormat>On-screen Show (4:3)</PresentationFormat>
  <Paragraphs>190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Office Theme</vt:lpstr>
      <vt:lpstr>  NZISM Wellington Branch   Knowing your risk management landscape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- risk is not static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modules</dc:title>
  <dc:creator>Michael</dc:creator>
  <cp:lastModifiedBy>Michael Jones</cp:lastModifiedBy>
  <cp:revision>223</cp:revision>
  <dcterms:created xsi:type="dcterms:W3CDTF">2014-03-28T20:17:10Z</dcterms:created>
  <dcterms:modified xsi:type="dcterms:W3CDTF">2019-01-15T09:40:48Z</dcterms:modified>
</cp:coreProperties>
</file>